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</p:sldIdLst>
  <p:sldSz cx="18288000" cy="10287000"/>
  <p:notesSz cx="6858000" cy="9144000"/>
  <p:embeddedFontLst>
    <p:embeddedFont>
      <p:font typeface="Anonymous Pro" charset="1" panose="02060609030202000504"/>
      <p:regular r:id="rId6"/>
    </p:embeddedFont>
    <p:embeddedFont>
      <p:font typeface="Anonymous Pro Bold" charset="1" panose="02060809030202000504"/>
      <p:regular r:id="rId7"/>
    </p:embeddedFont>
    <p:embeddedFont>
      <p:font typeface="Anonymous Pro Italics" charset="1" panose="02060609030202000504"/>
      <p:regular r:id="rId8"/>
    </p:embeddedFont>
    <p:embeddedFont>
      <p:font typeface="Anonymous Pro Bold Italics" charset="1" panose="020608090302020005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luma" charset="1" panose="00000000000000000000"/>
      <p:regular r:id="rId14"/>
    </p:embeddedFont>
    <p:embeddedFont>
      <p:font typeface="Pluma Bold" charset="1" panose="00000000000000000000"/>
      <p:regular r:id="rId15"/>
    </p:embeddedFont>
    <p:embeddedFont>
      <p:font typeface="Lazord Sans Serif" charset="1" panose="020B0009030000000003"/>
      <p:regular r:id="rId16"/>
    </p:embeddedFont>
    <p:embeddedFont>
      <p:font typeface="Lazord Sans Serif Bold" charset="1" panose="020B0009030000000003"/>
      <p:regular r:id="rId17"/>
    </p:embeddedFont>
    <p:embeddedFont>
      <p:font typeface="Lazord Sans Serif Italics" charset="1" panose="020B0009030000000003"/>
      <p:regular r:id="rId18"/>
    </p:embeddedFont>
    <p:embeddedFont>
      <p:font typeface="Lazord Sans Serif Bold Italics" charset="1" panose="020B00090300000000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17.pn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18.png" Type="http://schemas.openxmlformats.org/officeDocument/2006/relationships/image"/><Relationship Id="rId5" Target="../media/image17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18.png" Type="http://schemas.openxmlformats.org/officeDocument/2006/relationships/image"/><Relationship Id="rId5" Target="../media/image17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Relationship Id="rId6" Target="../media/image51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60465" y="1839649"/>
            <a:ext cx="9217714" cy="6607702"/>
          </a:xfrm>
          <a:custGeom>
            <a:avLst/>
            <a:gdLst/>
            <a:ahLst/>
            <a:cxnLst/>
            <a:rect r="r" b="b" t="t" l="l"/>
            <a:pathLst>
              <a:path h="6607702" w="9217714">
                <a:moveTo>
                  <a:pt x="0" y="0"/>
                </a:moveTo>
                <a:lnTo>
                  <a:pt x="9217714" y="0"/>
                </a:lnTo>
                <a:lnTo>
                  <a:pt x="9217714" y="6607702"/>
                </a:lnTo>
                <a:lnTo>
                  <a:pt x="0" y="6607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28846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7962502" y="1034033"/>
            <a:ext cx="2013639" cy="8218934"/>
          </a:xfrm>
          <a:custGeom>
            <a:avLst/>
            <a:gdLst/>
            <a:ahLst/>
            <a:cxnLst/>
            <a:rect r="r" b="b" t="t" l="l"/>
            <a:pathLst>
              <a:path h="8218934" w="2013639">
                <a:moveTo>
                  <a:pt x="2013639" y="0"/>
                </a:moveTo>
                <a:lnTo>
                  <a:pt x="0" y="0"/>
                </a:lnTo>
                <a:lnTo>
                  <a:pt x="0" y="8218934"/>
                </a:lnTo>
                <a:lnTo>
                  <a:pt x="2013639" y="8218934"/>
                </a:lnTo>
                <a:lnTo>
                  <a:pt x="201363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29858">
            <a:off x="2378027" y="1318942"/>
            <a:ext cx="3567854" cy="3483523"/>
          </a:xfrm>
          <a:custGeom>
            <a:avLst/>
            <a:gdLst/>
            <a:ahLst/>
            <a:cxnLst/>
            <a:rect r="r" b="b" t="t" l="l"/>
            <a:pathLst>
              <a:path h="3483523" w="3567854">
                <a:moveTo>
                  <a:pt x="0" y="0"/>
                </a:moveTo>
                <a:lnTo>
                  <a:pt x="3567854" y="0"/>
                </a:lnTo>
                <a:lnTo>
                  <a:pt x="3567854" y="3483523"/>
                </a:lnTo>
                <a:lnTo>
                  <a:pt x="0" y="3483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699589">
            <a:off x="12350004" y="405474"/>
            <a:ext cx="2456350" cy="2868349"/>
          </a:xfrm>
          <a:custGeom>
            <a:avLst/>
            <a:gdLst/>
            <a:ahLst/>
            <a:cxnLst/>
            <a:rect r="r" b="b" t="t" l="l"/>
            <a:pathLst>
              <a:path h="2868349" w="2456350">
                <a:moveTo>
                  <a:pt x="0" y="0"/>
                </a:moveTo>
                <a:lnTo>
                  <a:pt x="2456349" y="0"/>
                </a:lnTo>
                <a:lnTo>
                  <a:pt x="2456349" y="2868349"/>
                </a:lnTo>
                <a:lnTo>
                  <a:pt x="0" y="2868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52968">
            <a:off x="11467670" y="6633949"/>
            <a:ext cx="2655086" cy="3029662"/>
          </a:xfrm>
          <a:custGeom>
            <a:avLst/>
            <a:gdLst/>
            <a:ahLst/>
            <a:cxnLst/>
            <a:rect r="r" b="b" t="t" l="l"/>
            <a:pathLst>
              <a:path h="3029662" w="2655086">
                <a:moveTo>
                  <a:pt x="0" y="0"/>
                </a:moveTo>
                <a:lnTo>
                  <a:pt x="2655086" y="0"/>
                </a:lnTo>
                <a:lnTo>
                  <a:pt x="2655086" y="3029662"/>
                </a:lnTo>
                <a:lnTo>
                  <a:pt x="0" y="3029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58730">
            <a:off x="12795213" y="3675085"/>
            <a:ext cx="2516540" cy="567365"/>
          </a:xfrm>
          <a:custGeom>
            <a:avLst/>
            <a:gdLst/>
            <a:ahLst/>
            <a:cxnLst/>
            <a:rect r="r" b="b" t="t" l="l"/>
            <a:pathLst>
              <a:path h="567365" w="2516540">
                <a:moveTo>
                  <a:pt x="0" y="0"/>
                </a:moveTo>
                <a:lnTo>
                  <a:pt x="2516541" y="0"/>
                </a:lnTo>
                <a:lnTo>
                  <a:pt x="2516541" y="567366"/>
                </a:lnTo>
                <a:lnTo>
                  <a:pt x="0" y="567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0114" y="1960577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4"/>
                </a:lnTo>
                <a:lnTo>
                  <a:pt x="0" y="4095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56321">
            <a:off x="2903893" y="7124032"/>
            <a:ext cx="2516121" cy="2049495"/>
          </a:xfrm>
          <a:custGeom>
            <a:avLst/>
            <a:gdLst/>
            <a:ahLst/>
            <a:cxnLst/>
            <a:rect r="r" b="b" t="t" l="l"/>
            <a:pathLst>
              <a:path h="2049495" w="2516121">
                <a:moveTo>
                  <a:pt x="0" y="0"/>
                </a:moveTo>
                <a:lnTo>
                  <a:pt x="2516121" y="0"/>
                </a:lnTo>
                <a:lnTo>
                  <a:pt x="2516121" y="2049495"/>
                </a:lnTo>
                <a:lnTo>
                  <a:pt x="0" y="204949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83088">
            <a:off x="-1071758" y="-2231034"/>
            <a:ext cx="3248200" cy="4776765"/>
          </a:xfrm>
          <a:custGeom>
            <a:avLst/>
            <a:gdLst/>
            <a:ahLst/>
            <a:cxnLst/>
            <a:rect r="r" b="b" t="t" l="l"/>
            <a:pathLst>
              <a:path h="4776765" w="3248200">
                <a:moveTo>
                  <a:pt x="0" y="0"/>
                </a:moveTo>
                <a:lnTo>
                  <a:pt x="3248200" y="0"/>
                </a:lnTo>
                <a:lnTo>
                  <a:pt x="3248200" y="4776765"/>
                </a:lnTo>
                <a:lnTo>
                  <a:pt x="0" y="47767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083088">
            <a:off x="16060706" y="7735438"/>
            <a:ext cx="3248200" cy="4776765"/>
          </a:xfrm>
          <a:custGeom>
            <a:avLst/>
            <a:gdLst/>
            <a:ahLst/>
            <a:cxnLst/>
            <a:rect r="r" b="b" t="t" l="l"/>
            <a:pathLst>
              <a:path h="4776765" w="3248200">
                <a:moveTo>
                  <a:pt x="0" y="0"/>
                </a:moveTo>
                <a:lnTo>
                  <a:pt x="3248201" y="0"/>
                </a:lnTo>
                <a:lnTo>
                  <a:pt x="3248201" y="4776765"/>
                </a:lnTo>
                <a:lnTo>
                  <a:pt x="0" y="47767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541435">
            <a:off x="15352615" y="-1959704"/>
            <a:ext cx="5150479" cy="4899394"/>
          </a:xfrm>
          <a:custGeom>
            <a:avLst/>
            <a:gdLst/>
            <a:ahLst/>
            <a:cxnLst/>
            <a:rect r="r" b="b" t="t" l="l"/>
            <a:pathLst>
              <a:path h="4899394" w="5150479">
                <a:moveTo>
                  <a:pt x="0" y="0"/>
                </a:moveTo>
                <a:lnTo>
                  <a:pt x="5150480" y="0"/>
                </a:lnTo>
                <a:lnTo>
                  <a:pt x="5150480" y="4899394"/>
                </a:lnTo>
                <a:lnTo>
                  <a:pt x="0" y="48993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334330">
            <a:off x="-1464390" y="7837303"/>
            <a:ext cx="5150479" cy="4899394"/>
          </a:xfrm>
          <a:custGeom>
            <a:avLst/>
            <a:gdLst/>
            <a:ahLst/>
            <a:cxnLst/>
            <a:rect r="r" b="b" t="t" l="l"/>
            <a:pathLst>
              <a:path h="4899394" w="5150479">
                <a:moveTo>
                  <a:pt x="0" y="0"/>
                </a:moveTo>
                <a:lnTo>
                  <a:pt x="5150479" y="0"/>
                </a:lnTo>
                <a:lnTo>
                  <a:pt x="5150479" y="4899394"/>
                </a:lnTo>
                <a:lnTo>
                  <a:pt x="0" y="48993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3318789" y="3008717"/>
            <a:ext cx="7011450" cy="581950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-122278">
            <a:off x="5440703" y="4222490"/>
            <a:ext cx="6592023" cy="183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10"/>
              </a:lnSpc>
              <a:spcBef>
                <a:spcPct val="0"/>
              </a:spcBef>
            </a:pPr>
            <a:r>
              <a:rPr lang="en-US" sz="10507">
                <a:solidFill>
                  <a:srgbClr val="0760C7"/>
                </a:solidFill>
                <a:latin typeface="Pluma Bold"/>
              </a:rPr>
              <a:t>BADBLUE!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87551" y="2561359"/>
            <a:ext cx="4305641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CFAEE"/>
                </a:solidFill>
                <a:latin typeface="Lazord Sans Serif"/>
              </a:rPr>
              <a:t>       tema do grupo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254028" y="7203230"/>
            <a:ext cx="4234229" cy="1367730"/>
          </a:xfrm>
          <a:custGeom>
            <a:avLst/>
            <a:gdLst/>
            <a:ahLst/>
            <a:cxnLst/>
            <a:rect r="r" b="b" t="t" l="l"/>
            <a:pathLst>
              <a:path h="1367730" w="4234229">
                <a:moveTo>
                  <a:pt x="0" y="1367729"/>
                </a:moveTo>
                <a:lnTo>
                  <a:pt x="4234228" y="1367729"/>
                </a:lnTo>
                <a:lnTo>
                  <a:pt x="4234228" y="0"/>
                </a:lnTo>
                <a:lnTo>
                  <a:pt x="0" y="0"/>
                </a:lnTo>
                <a:lnTo>
                  <a:pt x="0" y="13677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7440998" y="7193705"/>
            <a:ext cx="4234229" cy="1367730"/>
          </a:xfrm>
          <a:custGeom>
            <a:avLst/>
            <a:gdLst/>
            <a:ahLst/>
            <a:cxnLst/>
            <a:rect r="r" b="b" t="t" l="l"/>
            <a:pathLst>
              <a:path h="1367730" w="4234229">
                <a:moveTo>
                  <a:pt x="0" y="1367729"/>
                </a:moveTo>
                <a:lnTo>
                  <a:pt x="4234229" y="1367729"/>
                </a:lnTo>
                <a:lnTo>
                  <a:pt x="4234229" y="0"/>
                </a:lnTo>
                <a:lnTo>
                  <a:pt x="0" y="0"/>
                </a:lnTo>
                <a:lnTo>
                  <a:pt x="0" y="13677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5764004" y="3196207"/>
            <a:ext cx="6759993" cy="4690888"/>
          </a:xfrm>
          <a:custGeom>
            <a:avLst/>
            <a:gdLst/>
            <a:ahLst/>
            <a:cxnLst/>
            <a:rect r="r" b="b" t="t" l="l"/>
            <a:pathLst>
              <a:path h="4690888" w="6759993">
                <a:moveTo>
                  <a:pt x="0" y="4690888"/>
                </a:moveTo>
                <a:lnTo>
                  <a:pt x="6759992" y="4690888"/>
                </a:lnTo>
                <a:lnTo>
                  <a:pt x="6759992" y="0"/>
                </a:lnTo>
                <a:lnTo>
                  <a:pt x="0" y="0"/>
                </a:lnTo>
                <a:lnTo>
                  <a:pt x="0" y="4690888"/>
                </a:lnTo>
                <a:close/>
              </a:path>
            </a:pathLst>
          </a:custGeom>
          <a:blipFill>
            <a:blip r:embed="rId5"/>
            <a:stretch>
              <a:fillRect l="-12304" t="-13086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3610713" y="7165130"/>
            <a:ext cx="4234229" cy="1367730"/>
          </a:xfrm>
          <a:custGeom>
            <a:avLst/>
            <a:gdLst/>
            <a:ahLst/>
            <a:cxnLst/>
            <a:rect r="r" b="b" t="t" l="l"/>
            <a:pathLst>
              <a:path h="1367730" w="4234229">
                <a:moveTo>
                  <a:pt x="0" y="1367729"/>
                </a:moveTo>
                <a:lnTo>
                  <a:pt x="4234229" y="1367729"/>
                </a:lnTo>
                <a:lnTo>
                  <a:pt x="4234229" y="0"/>
                </a:lnTo>
                <a:lnTo>
                  <a:pt x="0" y="0"/>
                </a:lnTo>
                <a:lnTo>
                  <a:pt x="0" y="13677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43709" y="3755954"/>
            <a:ext cx="12000581" cy="4330577"/>
            <a:chOff x="0" y="0"/>
            <a:chExt cx="2252372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2372" cy="812800"/>
            </a:xfrm>
            <a:custGeom>
              <a:avLst/>
              <a:gdLst/>
              <a:ahLst/>
              <a:cxnLst/>
              <a:rect r="r" b="b" t="t" l="l"/>
              <a:pathLst>
                <a:path h="812800" w="2252372">
                  <a:moveTo>
                    <a:pt x="217295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2172954" y="812800"/>
                  </a:lnTo>
                  <a:cubicBezTo>
                    <a:pt x="2172954" y="769101"/>
                    <a:pt x="2208293" y="733382"/>
                    <a:pt x="2252372" y="733382"/>
                  </a:cubicBezTo>
                  <a:lnTo>
                    <a:pt x="2252372" y="79418"/>
                  </a:lnTo>
                  <a:cubicBezTo>
                    <a:pt x="2208673" y="79418"/>
                    <a:pt x="2172954" y="44079"/>
                    <a:pt x="2172954" y="0"/>
                  </a:cubicBezTo>
                  <a:close/>
                </a:path>
              </a:pathLst>
            </a:custGeom>
            <a:solidFill>
              <a:srgbClr val="FCFA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100" y="28575"/>
              <a:ext cx="217617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993910">
            <a:off x="1981533" y="4668568"/>
            <a:ext cx="1706541" cy="854970"/>
          </a:xfrm>
          <a:custGeom>
            <a:avLst/>
            <a:gdLst/>
            <a:ahLst/>
            <a:cxnLst/>
            <a:rect r="r" b="b" t="t" l="l"/>
            <a:pathLst>
              <a:path h="854970" w="1706541">
                <a:moveTo>
                  <a:pt x="0" y="0"/>
                </a:moveTo>
                <a:lnTo>
                  <a:pt x="1706541" y="0"/>
                </a:lnTo>
                <a:lnTo>
                  <a:pt x="1706541" y="854970"/>
                </a:lnTo>
                <a:lnTo>
                  <a:pt x="0" y="8549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3851">
            <a:off x="13912949" y="6843813"/>
            <a:ext cx="2462683" cy="2086564"/>
          </a:xfrm>
          <a:custGeom>
            <a:avLst/>
            <a:gdLst/>
            <a:ahLst/>
            <a:cxnLst/>
            <a:rect r="r" b="b" t="t" l="l"/>
            <a:pathLst>
              <a:path h="2086564" w="2462683">
                <a:moveTo>
                  <a:pt x="0" y="0"/>
                </a:moveTo>
                <a:lnTo>
                  <a:pt x="2462683" y="0"/>
                </a:lnTo>
                <a:lnTo>
                  <a:pt x="2462683" y="2086564"/>
                </a:lnTo>
                <a:lnTo>
                  <a:pt x="0" y="2086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58730">
            <a:off x="14452991" y="5116344"/>
            <a:ext cx="2516540" cy="567365"/>
          </a:xfrm>
          <a:custGeom>
            <a:avLst/>
            <a:gdLst/>
            <a:ahLst/>
            <a:cxnLst/>
            <a:rect r="r" b="b" t="t" l="l"/>
            <a:pathLst>
              <a:path h="567365" w="2516540">
                <a:moveTo>
                  <a:pt x="0" y="0"/>
                </a:moveTo>
                <a:lnTo>
                  <a:pt x="2516541" y="0"/>
                </a:lnTo>
                <a:lnTo>
                  <a:pt x="2516541" y="567366"/>
                </a:lnTo>
                <a:lnTo>
                  <a:pt x="0" y="567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25067">
            <a:off x="1538099" y="7269507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4"/>
                </a:lnTo>
                <a:lnTo>
                  <a:pt x="0" y="409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13950" y="4272748"/>
            <a:ext cx="10581338" cy="320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953">
                <a:solidFill>
                  <a:srgbClr val="000000"/>
                </a:solidFill>
                <a:latin typeface="Lazord Sans Serif"/>
              </a:rPr>
              <a:t>O BadBlue foi um servidor web e de compartilhamento de arquivos peer-to-peer que foi popular no início dos anos 2000. Ele foi projetado para ser leve e fácil de usar, permitindo que os usuários compartilhassem arquivos diretamente de seus computadores sem a necessidade de configurar um servidor web tradicional.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97102" y="1523934"/>
            <a:ext cx="9632810" cy="97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760C7"/>
                </a:solidFill>
                <a:latin typeface="Pluma Bold"/>
              </a:rPr>
              <a:t>              O que é: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69695">
            <a:off x="4159268" y="2492916"/>
            <a:ext cx="9969464" cy="217516"/>
          </a:xfrm>
          <a:custGeom>
            <a:avLst/>
            <a:gdLst/>
            <a:ahLst/>
            <a:cxnLst/>
            <a:rect r="r" b="b" t="t" l="l"/>
            <a:pathLst>
              <a:path h="217516" w="9969464">
                <a:moveTo>
                  <a:pt x="0" y="0"/>
                </a:moveTo>
                <a:lnTo>
                  <a:pt x="9969464" y="0"/>
                </a:lnTo>
                <a:lnTo>
                  <a:pt x="9969464" y="217516"/>
                </a:lnTo>
                <a:lnTo>
                  <a:pt x="0" y="2175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584523">
            <a:off x="12503306" y="5148345"/>
            <a:ext cx="1992018" cy="6989538"/>
          </a:xfrm>
          <a:custGeom>
            <a:avLst/>
            <a:gdLst/>
            <a:ahLst/>
            <a:cxnLst/>
            <a:rect r="r" b="b" t="t" l="l"/>
            <a:pathLst>
              <a:path h="6989538" w="1992018">
                <a:moveTo>
                  <a:pt x="1992018" y="0"/>
                </a:moveTo>
                <a:lnTo>
                  <a:pt x="0" y="0"/>
                </a:lnTo>
                <a:lnTo>
                  <a:pt x="0" y="6989537"/>
                </a:lnTo>
                <a:lnTo>
                  <a:pt x="1992018" y="6989537"/>
                </a:lnTo>
                <a:lnTo>
                  <a:pt x="199201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63646">
            <a:off x="2329713" y="555138"/>
            <a:ext cx="4376742" cy="6989538"/>
          </a:xfrm>
          <a:custGeom>
            <a:avLst/>
            <a:gdLst/>
            <a:ahLst/>
            <a:cxnLst/>
            <a:rect r="r" b="b" t="t" l="l"/>
            <a:pathLst>
              <a:path h="6989538" w="4376742">
                <a:moveTo>
                  <a:pt x="4376742" y="0"/>
                </a:moveTo>
                <a:lnTo>
                  <a:pt x="0" y="0"/>
                </a:lnTo>
                <a:lnTo>
                  <a:pt x="0" y="6989538"/>
                </a:lnTo>
                <a:lnTo>
                  <a:pt x="4376742" y="6989538"/>
                </a:lnTo>
                <a:lnTo>
                  <a:pt x="4376742" y="0"/>
                </a:lnTo>
                <a:close/>
              </a:path>
            </a:pathLst>
          </a:custGeom>
          <a:blipFill>
            <a:blip r:embed="rId3"/>
            <a:stretch>
              <a:fillRect l="0" t="-59856" r="0" b="-598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628">
            <a:off x="6987173" y="1892963"/>
            <a:ext cx="9676912" cy="6936878"/>
          </a:xfrm>
          <a:custGeom>
            <a:avLst/>
            <a:gdLst/>
            <a:ahLst/>
            <a:cxnLst/>
            <a:rect r="r" b="b" t="t" l="l"/>
            <a:pathLst>
              <a:path h="6936878" w="9676912">
                <a:moveTo>
                  <a:pt x="0" y="0"/>
                </a:moveTo>
                <a:lnTo>
                  <a:pt x="9676913" y="0"/>
                </a:lnTo>
                <a:lnTo>
                  <a:pt x="9676913" y="6936878"/>
                </a:lnTo>
                <a:lnTo>
                  <a:pt x="0" y="6936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884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3520" y="751647"/>
            <a:ext cx="6922763" cy="4391853"/>
          </a:xfrm>
          <a:custGeom>
            <a:avLst/>
            <a:gdLst/>
            <a:ahLst/>
            <a:cxnLst/>
            <a:rect r="r" b="b" t="t" l="l"/>
            <a:pathLst>
              <a:path h="4391853" w="6922763">
                <a:moveTo>
                  <a:pt x="0" y="0"/>
                </a:moveTo>
                <a:lnTo>
                  <a:pt x="6922764" y="0"/>
                </a:lnTo>
                <a:lnTo>
                  <a:pt x="6922764" y="4391853"/>
                </a:lnTo>
                <a:lnTo>
                  <a:pt x="0" y="4391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91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30830" y="963318"/>
            <a:ext cx="2759682" cy="2494063"/>
          </a:xfrm>
          <a:custGeom>
            <a:avLst/>
            <a:gdLst/>
            <a:ahLst/>
            <a:cxnLst/>
            <a:rect r="r" b="b" t="t" l="l"/>
            <a:pathLst>
              <a:path h="2494063" w="2759682">
                <a:moveTo>
                  <a:pt x="0" y="0"/>
                </a:moveTo>
                <a:lnTo>
                  <a:pt x="2759683" y="0"/>
                </a:lnTo>
                <a:lnTo>
                  <a:pt x="2759683" y="2494063"/>
                </a:lnTo>
                <a:lnTo>
                  <a:pt x="0" y="24940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45649" y="1384076"/>
            <a:ext cx="3592492" cy="826273"/>
          </a:xfrm>
          <a:custGeom>
            <a:avLst/>
            <a:gdLst/>
            <a:ahLst/>
            <a:cxnLst/>
            <a:rect r="r" b="b" t="t" l="l"/>
            <a:pathLst>
              <a:path h="826273" w="3592492">
                <a:moveTo>
                  <a:pt x="0" y="0"/>
                </a:moveTo>
                <a:lnTo>
                  <a:pt x="3592492" y="0"/>
                </a:lnTo>
                <a:lnTo>
                  <a:pt x="3592492" y="826273"/>
                </a:lnTo>
                <a:lnTo>
                  <a:pt x="0" y="8262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273768">
            <a:off x="16157375" y="8190758"/>
            <a:ext cx="1770224" cy="2603271"/>
          </a:xfrm>
          <a:custGeom>
            <a:avLst/>
            <a:gdLst/>
            <a:ahLst/>
            <a:cxnLst/>
            <a:rect r="r" b="b" t="t" l="l"/>
            <a:pathLst>
              <a:path h="2603271" w="1770224">
                <a:moveTo>
                  <a:pt x="0" y="0"/>
                </a:moveTo>
                <a:lnTo>
                  <a:pt x="1770224" y="0"/>
                </a:lnTo>
                <a:lnTo>
                  <a:pt x="1770224" y="2603271"/>
                </a:lnTo>
                <a:lnTo>
                  <a:pt x="0" y="26032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52839">
            <a:off x="1718408" y="4950732"/>
            <a:ext cx="3901463" cy="3880183"/>
          </a:xfrm>
          <a:custGeom>
            <a:avLst/>
            <a:gdLst/>
            <a:ahLst/>
            <a:cxnLst/>
            <a:rect r="r" b="b" t="t" l="l"/>
            <a:pathLst>
              <a:path h="3880183" w="3901463">
                <a:moveTo>
                  <a:pt x="0" y="0"/>
                </a:moveTo>
                <a:lnTo>
                  <a:pt x="3901463" y="0"/>
                </a:lnTo>
                <a:lnTo>
                  <a:pt x="3901463" y="3880183"/>
                </a:lnTo>
                <a:lnTo>
                  <a:pt x="0" y="3880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98429" y="1819626"/>
            <a:ext cx="6539986" cy="6959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3"/>
              </a:lnSpc>
            </a:pPr>
            <a:r>
              <a:rPr lang="en-US" sz="2899">
                <a:solidFill>
                  <a:srgbClr val="FFFFFF"/>
                </a:solidFill>
                <a:latin typeface="Lazord Sans Serif"/>
              </a:rPr>
              <a:t>O BadBlue era um software que permitia aos usuários compartilhar arquivos de forma simples e eficiente. Ele possuía uma interface de usuário semelhante a um explorador de arquivos, um servidor web embutido para compartilhar arquivos diretamente dos computadores dos usuários e usava uma abordagem peer-to-peer para transferência de arquivos, tornando o processo mais rápido e eficiente. Também incluía recursos básicos de segurança, como proteção por senha para pastas compartilhadas e controle de acesso a usuários ou grupos específicos.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61168" y="2614516"/>
            <a:ext cx="6391599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E44D9A"/>
                </a:solidFill>
                <a:latin typeface="Pluma Bold"/>
              </a:rPr>
              <a:t>         COMO FUNCIONA: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325067">
            <a:off x="5706759" y="8632972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4"/>
                </a:lnTo>
                <a:lnTo>
                  <a:pt x="0" y="4095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05021" y="-10172"/>
            <a:ext cx="3798453" cy="10297172"/>
            <a:chOff x="0" y="0"/>
            <a:chExt cx="1000416" cy="2712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0416" cy="2712012"/>
            </a:xfrm>
            <a:custGeom>
              <a:avLst/>
              <a:gdLst/>
              <a:ahLst/>
              <a:cxnLst/>
              <a:rect r="r" b="b" t="t" l="l"/>
              <a:pathLst>
                <a:path h="2712012" w="1000416">
                  <a:moveTo>
                    <a:pt x="0" y="0"/>
                  </a:moveTo>
                  <a:lnTo>
                    <a:pt x="1000416" y="0"/>
                  </a:lnTo>
                  <a:lnTo>
                    <a:pt x="1000416" y="2712012"/>
                  </a:lnTo>
                  <a:lnTo>
                    <a:pt x="0" y="2712012"/>
                  </a:lnTo>
                  <a:close/>
                </a:path>
              </a:pathLst>
            </a:custGeom>
            <a:solidFill>
              <a:srgbClr val="F5F7F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000416" cy="272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5400000">
            <a:off x="5891760" y="1211360"/>
            <a:ext cx="10473404" cy="8050684"/>
          </a:xfrm>
          <a:custGeom>
            <a:avLst/>
            <a:gdLst/>
            <a:ahLst/>
            <a:cxnLst/>
            <a:rect r="r" b="b" t="t" l="l"/>
            <a:pathLst>
              <a:path h="8050684" w="10473404">
                <a:moveTo>
                  <a:pt x="0" y="8050684"/>
                </a:moveTo>
                <a:lnTo>
                  <a:pt x="10473404" y="8050684"/>
                </a:lnTo>
                <a:lnTo>
                  <a:pt x="10473404" y="0"/>
                </a:lnTo>
                <a:lnTo>
                  <a:pt x="0" y="0"/>
                </a:lnTo>
                <a:lnTo>
                  <a:pt x="0" y="8050684"/>
                </a:lnTo>
                <a:close/>
              </a:path>
            </a:pathLst>
          </a:custGeom>
          <a:blipFill>
            <a:blip r:embed="rId3"/>
            <a:stretch>
              <a:fillRect l="0" t="0" r="0" b="-148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478" y="3734970"/>
            <a:ext cx="6953071" cy="119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14"/>
              </a:lnSpc>
            </a:pPr>
            <a:r>
              <a:rPr lang="en-US" sz="6867">
                <a:solidFill>
                  <a:srgbClr val="E44D9A"/>
                </a:solidFill>
                <a:latin typeface="Pluma Bold"/>
              </a:rPr>
              <a:t>características:</a:t>
            </a:r>
          </a:p>
        </p:txBody>
      </p:sp>
      <p:sp>
        <p:nvSpPr>
          <p:cNvPr name="TextBox 8" id="8"/>
          <p:cNvSpPr txBox="true"/>
          <p:nvPr/>
        </p:nvSpPr>
        <p:spPr>
          <a:xfrm rot="155665">
            <a:off x="8431583" y="1252904"/>
            <a:ext cx="9828294" cy="178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79" indent="-345439" lvl="1">
              <a:lnSpc>
                <a:spcPts val="4479"/>
              </a:lnSpc>
              <a:buAutoNum type="arabicPeriod" startAt="1"/>
            </a:pPr>
            <a:r>
              <a:rPr lang="en-US" sz="3199">
                <a:solidFill>
                  <a:srgbClr val="FFFFFF"/>
                </a:solidFill>
                <a:latin typeface="Lazord Sans Serif Semi-Bold"/>
              </a:rPr>
              <a:t>Servidor Web Embutido</a:t>
            </a:r>
            <a:r>
              <a:rPr lang="en-US" sz="3199">
                <a:solidFill>
                  <a:srgbClr val="FFFFFF"/>
                </a:solidFill>
                <a:latin typeface="Lazord Sans Serif"/>
              </a:rPr>
              <a:t>: Permitia compartilhar arquivos sem configurar um servidor separado.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129155">
            <a:off x="9592194" y="2885021"/>
            <a:ext cx="7967096" cy="185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6"/>
              </a:lnSpc>
            </a:pPr>
            <a:r>
              <a:rPr lang="en-US" sz="3340">
                <a:solidFill>
                  <a:srgbClr val="FFFFFF"/>
                </a:solidFill>
                <a:latin typeface="Lazord Sans Serif Semi-Bold"/>
              </a:rPr>
              <a:t>2.Fácil Configuração</a:t>
            </a:r>
            <a:r>
              <a:rPr lang="en-US" sz="3340">
                <a:solidFill>
                  <a:srgbClr val="FFFFFF"/>
                </a:solidFill>
                <a:latin typeface="Lazord Sans Serif"/>
              </a:rPr>
              <a:t>: Instalação simples para usuários de diferentes níveis técnicos.</a:t>
            </a:r>
          </a:p>
          <a:p>
            <a:pPr algn="ctr">
              <a:lnSpc>
                <a:spcPts val="4676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6334330">
            <a:off x="-1464390" y="7837303"/>
            <a:ext cx="5150479" cy="4899394"/>
          </a:xfrm>
          <a:custGeom>
            <a:avLst/>
            <a:gdLst/>
            <a:ahLst/>
            <a:cxnLst/>
            <a:rect r="r" b="b" t="t" l="l"/>
            <a:pathLst>
              <a:path h="4899394" w="5150479">
                <a:moveTo>
                  <a:pt x="0" y="0"/>
                </a:moveTo>
                <a:lnTo>
                  <a:pt x="5150479" y="0"/>
                </a:lnTo>
                <a:lnTo>
                  <a:pt x="5150479" y="4899394"/>
                </a:lnTo>
                <a:lnTo>
                  <a:pt x="0" y="4899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83088">
            <a:off x="-1071758" y="-2231034"/>
            <a:ext cx="3248200" cy="4776765"/>
          </a:xfrm>
          <a:custGeom>
            <a:avLst/>
            <a:gdLst/>
            <a:ahLst/>
            <a:cxnLst/>
            <a:rect r="r" b="b" t="t" l="l"/>
            <a:pathLst>
              <a:path h="4776765" w="3248200">
                <a:moveTo>
                  <a:pt x="0" y="0"/>
                </a:moveTo>
                <a:lnTo>
                  <a:pt x="3248200" y="0"/>
                </a:lnTo>
                <a:lnTo>
                  <a:pt x="3248200" y="4776765"/>
                </a:lnTo>
                <a:lnTo>
                  <a:pt x="0" y="477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58730">
            <a:off x="6435649" y="928521"/>
            <a:ext cx="2516540" cy="567365"/>
          </a:xfrm>
          <a:custGeom>
            <a:avLst/>
            <a:gdLst/>
            <a:ahLst/>
            <a:cxnLst/>
            <a:rect r="r" b="b" t="t" l="l"/>
            <a:pathLst>
              <a:path h="567365" w="2516540">
                <a:moveTo>
                  <a:pt x="0" y="0"/>
                </a:moveTo>
                <a:lnTo>
                  <a:pt x="2516541" y="0"/>
                </a:lnTo>
                <a:lnTo>
                  <a:pt x="2516541" y="567365"/>
                </a:lnTo>
                <a:lnTo>
                  <a:pt x="0" y="56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37145" y="6750780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3"/>
                </a:lnTo>
                <a:lnTo>
                  <a:pt x="0" y="40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083088">
            <a:off x="15960675" y="7784207"/>
            <a:ext cx="3248200" cy="4776765"/>
          </a:xfrm>
          <a:custGeom>
            <a:avLst/>
            <a:gdLst/>
            <a:ahLst/>
            <a:cxnLst/>
            <a:rect r="r" b="b" t="t" l="l"/>
            <a:pathLst>
              <a:path h="4776765" w="3248200">
                <a:moveTo>
                  <a:pt x="0" y="0"/>
                </a:moveTo>
                <a:lnTo>
                  <a:pt x="3248200" y="0"/>
                </a:lnTo>
                <a:lnTo>
                  <a:pt x="3248200" y="4776765"/>
                </a:lnTo>
                <a:lnTo>
                  <a:pt x="0" y="477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129155">
            <a:off x="8600058" y="4539858"/>
            <a:ext cx="9300748" cy="254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394">
                <a:solidFill>
                  <a:srgbClr val="FFFFFF"/>
                </a:solidFill>
                <a:latin typeface="Lazord Sans Serif"/>
              </a:rPr>
              <a:t>3.Interface Amigável: Navegação intuitiva semelhante a um explorador de arquivos.</a:t>
            </a:r>
          </a:p>
          <a:p>
            <a:pPr algn="ctr">
              <a:lnSpc>
                <a:spcPts val="4960"/>
              </a:lnSpc>
            </a:pPr>
          </a:p>
          <a:p>
            <a:pPr algn="ctr">
              <a:lnSpc>
                <a:spcPts val="49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188270">
            <a:off x="8131085" y="6345965"/>
            <a:ext cx="9976620" cy="264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8"/>
              </a:lnSpc>
            </a:pPr>
            <a:r>
              <a:rPr lang="en-US" sz="3577">
                <a:solidFill>
                  <a:srgbClr val="FFFFFF"/>
                </a:solidFill>
                <a:latin typeface="Lazord Sans Serif Semi-Bold"/>
              </a:rPr>
              <a:t>4.Compartilhamento Peer-to-Peer</a:t>
            </a:r>
            <a:r>
              <a:rPr lang="en-US" sz="3577">
                <a:solidFill>
                  <a:srgbClr val="FFFFFF"/>
                </a:solidFill>
                <a:latin typeface="Lazord Sans Serif"/>
              </a:rPr>
              <a:t>: Transferência direta de arquivos entre computadores.</a:t>
            </a:r>
          </a:p>
          <a:p>
            <a:pPr algn="ctr">
              <a:lnSpc>
                <a:spcPts val="500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05021" y="-10172"/>
            <a:ext cx="3798453" cy="10297172"/>
            <a:chOff x="0" y="0"/>
            <a:chExt cx="1000416" cy="2712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00416" cy="2712012"/>
            </a:xfrm>
            <a:custGeom>
              <a:avLst/>
              <a:gdLst/>
              <a:ahLst/>
              <a:cxnLst/>
              <a:rect r="r" b="b" t="t" l="l"/>
              <a:pathLst>
                <a:path h="2712012" w="1000416">
                  <a:moveTo>
                    <a:pt x="0" y="0"/>
                  </a:moveTo>
                  <a:lnTo>
                    <a:pt x="1000416" y="0"/>
                  </a:lnTo>
                  <a:lnTo>
                    <a:pt x="1000416" y="2712012"/>
                  </a:lnTo>
                  <a:lnTo>
                    <a:pt x="0" y="2712012"/>
                  </a:lnTo>
                  <a:close/>
                </a:path>
              </a:pathLst>
            </a:custGeom>
            <a:solidFill>
              <a:srgbClr val="F5F7F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000416" cy="2721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5400000">
            <a:off x="5891760" y="1211360"/>
            <a:ext cx="10473404" cy="8050684"/>
          </a:xfrm>
          <a:custGeom>
            <a:avLst/>
            <a:gdLst/>
            <a:ahLst/>
            <a:cxnLst/>
            <a:rect r="r" b="b" t="t" l="l"/>
            <a:pathLst>
              <a:path h="8050684" w="10473404">
                <a:moveTo>
                  <a:pt x="0" y="8050684"/>
                </a:moveTo>
                <a:lnTo>
                  <a:pt x="10473404" y="8050684"/>
                </a:lnTo>
                <a:lnTo>
                  <a:pt x="10473404" y="0"/>
                </a:lnTo>
                <a:lnTo>
                  <a:pt x="0" y="0"/>
                </a:lnTo>
                <a:lnTo>
                  <a:pt x="0" y="8050684"/>
                </a:lnTo>
                <a:close/>
              </a:path>
            </a:pathLst>
          </a:custGeom>
          <a:blipFill>
            <a:blip r:embed="rId3"/>
            <a:stretch>
              <a:fillRect l="0" t="0" r="0" b="-148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478" y="3734970"/>
            <a:ext cx="6953071" cy="119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14"/>
              </a:lnSpc>
            </a:pPr>
            <a:r>
              <a:rPr lang="en-US" sz="6867">
                <a:solidFill>
                  <a:srgbClr val="E44D9A"/>
                </a:solidFill>
                <a:latin typeface="Pluma Bold"/>
              </a:rPr>
              <a:t>características:</a:t>
            </a:r>
          </a:p>
        </p:txBody>
      </p:sp>
      <p:sp>
        <p:nvSpPr>
          <p:cNvPr name="TextBox 8" id="8"/>
          <p:cNvSpPr txBox="true"/>
          <p:nvPr/>
        </p:nvSpPr>
        <p:spPr>
          <a:xfrm rot="155665">
            <a:off x="8763301" y="1656355"/>
            <a:ext cx="9145936" cy="233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160">
                <a:solidFill>
                  <a:srgbClr val="FFFFFF"/>
                </a:solidFill>
                <a:latin typeface="Lazord Sans Serif Semi-Bold"/>
              </a:rPr>
              <a:t>5.Segurança Básica</a:t>
            </a:r>
            <a:r>
              <a:rPr lang="en-US" sz="3160">
                <a:solidFill>
                  <a:srgbClr val="FFFFFF"/>
                </a:solidFill>
                <a:latin typeface="Lazord Sans Serif"/>
              </a:rPr>
              <a:t>: Oferecia proteção por senha para pastas compartilhadas.</a:t>
            </a:r>
          </a:p>
          <a:p>
            <a:pPr algn="ctr">
              <a:lnSpc>
                <a:spcPts val="4425"/>
              </a:lnSpc>
            </a:pPr>
          </a:p>
          <a:p>
            <a:pPr algn="ctr">
              <a:lnSpc>
                <a:spcPts val="442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129155">
            <a:off x="9282766" y="3389118"/>
            <a:ext cx="7935333" cy="2544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7"/>
              </a:lnSpc>
            </a:pPr>
            <a:r>
              <a:rPr lang="en-US" sz="3476">
                <a:solidFill>
                  <a:srgbClr val="FFFFFF"/>
                </a:solidFill>
                <a:latin typeface="Lazord Sans Serif"/>
              </a:rPr>
              <a:t>6.Customização: Permitia ajustes conforme preferências do usuário.</a:t>
            </a:r>
          </a:p>
          <a:p>
            <a:pPr algn="ctr">
              <a:lnSpc>
                <a:spcPts val="4867"/>
              </a:lnSpc>
            </a:pPr>
          </a:p>
          <a:p>
            <a:pPr algn="ctr">
              <a:lnSpc>
                <a:spcPts val="486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6334330">
            <a:off x="-1464390" y="7837303"/>
            <a:ext cx="5150479" cy="4899394"/>
          </a:xfrm>
          <a:custGeom>
            <a:avLst/>
            <a:gdLst/>
            <a:ahLst/>
            <a:cxnLst/>
            <a:rect r="r" b="b" t="t" l="l"/>
            <a:pathLst>
              <a:path h="4899394" w="5150479">
                <a:moveTo>
                  <a:pt x="0" y="0"/>
                </a:moveTo>
                <a:lnTo>
                  <a:pt x="5150479" y="0"/>
                </a:lnTo>
                <a:lnTo>
                  <a:pt x="5150479" y="4899394"/>
                </a:lnTo>
                <a:lnTo>
                  <a:pt x="0" y="4899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83088">
            <a:off x="-1071758" y="-2231034"/>
            <a:ext cx="3248200" cy="4776765"/>
          </a:xfrm>
          <a:custGeom>
            <a:avLst/>
            <a:gdLst/>
            <a:ahLst/>
            <a:cxnLst/>
            <a:rect r="r" b="b" t="t" l="l"/>
            <a:pathLst>
              <a:path h="4776765" w="3248200">
                <a:moveTo>
                  <a:pt x="0" y="0"/>
                </a:moveTo>
                <a:lnTo>
                  <a:pt x="3248200" y="0"/>
                </a:lnTo>
                <a:lnTo>
                  <a:pt x="3248200" y="4776765"/>
                </a:lnTo>
                <a:lnTo>
                  <a:pt x="0" y="477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58730">
            <a:off x="6600903" y="322232"/>
            <a:ext cx="2516540" cy="567365"/>
          </a:xfrm>
          <a:custGeom>
            <a:avLst/>
            <a:gdLst/>
            <a:ahLst/>
            <a:cxnLst/>
            <a:rect r="r" b="b" t="t" l="l"/>
            <a:pathLst>
              <a:path h="567365" w="2516540">
                <a:moveTo>
                  <a:pt x="0" y="0"/>
                </a:moveTo>
                <a:lnTo>
                  <a:pt x="2516541" y="0"/>
                </a:lnTo>
                <a:lnTo>
                  <a:pt x="2516541" y="567365"/>
                </a:lnTo>
                <a:lnTo>
                  <a:pt x="0" y="56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37145" y="6750780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3"/>
                </a:lnTo>
                <a:lnTo>
                  <a:pt x="0" y="40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083088">
            <a:off x="15960675" y="7784207"/>
            <a:ext cx="3248200" cy="4776765"/>
          </a:xfrm>
          <a:custGeom>
            <a:avLst/>
            <a:gdLst/>
            <a:ahLst/>
            <a:cxnLst/>
            <a:rect r="r" b="b" t="t" l="l"/>
            <a:pathLst>
              <a:path h="4776765" w="3248200">
                <a:moveTo>
                  <a:pt x="0" y="0"/>
                </a:moveTo>
                <a:lnTo>
                  <a:pt x="3248200" y="0"/>
                </a:lnTo>
                <a:lnTo>
                  <a:pt x="3248200" y="4776765"/>
                </a:lnTo>
                <a:lnTo>
                  <a:pt x="0" y="4776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129155">
            <a:off x="8600058" y="5083684"/>
            <a:ext cx="9300748" cy="3143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394">
                <a:solidFill>
                  <a:srgbClr val="FFFFFF"/>
                </a:solidFill>
                <a:latin typeface="Lazord Sans Serif Semi-Bold"/>
              </a:rPr>
              <a:t>7.Suporte a Tecnologias Web</a:t>
            </a:r>
            <a:r>
              <a:rPr lang="en-US" sz="3394">
                <a:solidFill>
                  <a:srgbClr val="FFFFFF"/>
                </a:solidFill>
                <a:latin typeface="Lazord Sans Serif"/>
              </a:rPr>
              <a:t>: Integrava tecnologias como HTML, CSS e JavaScript.</a:t>
            </a:r>
          </a:p>
          <a:p>
            <a:pPr algn="ctr">
              <a:lnSpc>
                <a:spcPts val="4752"/>
              </a:lnSpc>
            </a:pPr>
          </a:p>
          <a:p>
            <a:pPr algn="ctr">
              <a:lnSpc>
                <a:spcPts val="4960"/>
              </a:lnSpc>
            </a:pPr>
          </a:p>
          <a:p>
            <a:pPr algn="ctr">
              <a:lnSpc>
                <a:spcPts val="49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188270">
            <a:off x="8862593" y="7139662"/>
            <a:ext cx="8034187" cy="557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457">
                <a:solidFill>
                  <a:srgbClr val="FFFFFF"/>
                </a:solidFill>
                <a:latin typeface="Lazord Sans Serif Semi-Bold"/>
              </a:rPr>
              <a:t>8.Baixo Requisito de Recursos</a:t>
            </a:r>
            <a:r>
              <a:rPr lang="en-US" sz="3457">
                <a:solidFill>
                  <a:srgbClr val="FFFFFF"/>
                </a:solidFill>
                <a:latin typeface="Lazord Sans Serif"/>
              </a:rPr>
              <a:t>: Funcionava bem em hardware modesto.</a:t>
            </a: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  <a:p>
            <a:pPr algn="ctr">
              <a:lnSpc>
                <a:spcPts val="48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13224">
            <a:off x="12002040" y="5023024"/>
            <a:ext cx="5821088" cy="3692942"/>
          </a:xfrm>
          <a:custGeom>
            <a:avLst/>
            <a:gdLst/>
            <a:ahLst/>
            <a:cxnLst/>
            <a:rect r="r" b="b" t="t" l="l"/>
            <a:pathLst>
              <a:path h="3692942" w="5821088">
                <a:moveTo>
                  <a:pt x="0" y="0"/>
                </a:moveTo>
                <a:lnTo>
                  <a:pt x="5821087" y="0"/>
                </a:lnTo>
                <a:lnTo>
                  <a:pt x="5821087" y="3692942"/>
                </a:lnTo>
                <a:lnTo>
                  <a:pt x="0" y="3692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91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628">
            <a:off x="6274935" y="2129869"/>
            <a:ext cx="9676912" cy="6936878"/>
          </a:xfrm>
          <a:custGeom>
            <a:avLst/>
            <a:gdLst/>
            <a:ahLst/>
            <a:cxnLst/>
            <a:rect r="r" b="b" t="t" l="l"/>
            <a:pathLst>
              <a:path h="6936878" w="9676912">
                <a:moveTo>
                  <a:pt x="0" y="0"/>
                </a:moveTo>
                <a:lnTo>
                  <a:pt x="9676912" y="0"/>
                </a:lnTo>
                <a:lnTo>
                  <a:pt x="9676912" y="6936878"/>
                </a:lnTo>
                <a:lnTo>
                  <a:pt x="0" y="6936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88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14522" y="3030569"/>
            <a:ext cx="7997738" cy="69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CFAEE"/>
                </a:solidFill>
                <a:latin typeface="Pluma Bold"/>
              </a:rPr>
              <a:t>              Quem criou: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73039" y="3717640"/>
            <a:ext cx="7439545" cy="383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3017">
                <a:solidFill>
                  <a:srgbClr val="000000"/>
                </a:solidFill>
                <a:latin typeface="Lazord Sans Serif"/>
              </a:rPr>
              <a:t>O BadBlue foi criado pela BadBlue, LLC, uma empresa de tecnologia sediada nos Estados Unidos. A empresa foi fundada por Steve Holman e Mark McConnell. Steve Holman era o CEO da BadBlue, LLC, e foi uma figura proeminente no desenvolvimento e na promoção do BadBlue.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028700" y="2597276"/>
            <a:ext cx="5816545" cy="6002063"/>
          </a:xfrm>
          <a:custGeom>
            <a:avLst/>
            <a:gdLst/>
            <a:ahLst/>
            <a:cxnLst/>
            <a:rect r="r" b="b" t="t" l="l"/>
            <a:pathLst>
              <a:path h="6002063" w="5816545">
                <a:moveTo>
                  <a:pt x="5816545" y="0"/>
                </a:moveTo>
                <a:lnTo>
                  <a:pt x="0" y="0"/>
                </a:lnTo>
                <a:lnTo>
                  <a:pt x="0" y="6002063"/>
                </a:lnTo>
                <a:lnTo>
                  <a:pt x="5816545" y="6002063"/>
                </a:lnTo>
                <a:lnTo>
                  <a:pt x="581654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52009" y="978238"/>
            <a:ext cx="2101887" cy="1962637"/>
          </a:xfrm>
          <a:custGeom>
            <a:avLst/>
            <a:gdLst/>
            <a:ahLst/>
            <a:cxnLst/>
            <a:rect r="r" b="b" t="t" l="l"/>
            <a:pathLst>
              <a:path h="1962637" w="2101887">
                <a:moveTo>
                  <a:pt x="0" y="0"/>
                </a:moveTo>
                <a:lnTo>
                  <a:pt x="2101887" y="0"/>
                </a:lnTo>
                <a:lnTo>
                  <a:pt x="2101887" y="1962638"/>
                </a:lnTo>
                <a:lnTo>
                  <a:pt x="0" y="1962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451326">
            <a:off x="-130096" y="-2885995"/>
            <a:ext cx="3140118" cy="6176670"/>
          </a:xfrm>
          <a:custGeom>
            <a:avLst/>
            <a:gdLst/>
            <a:ahLst/>
            <a:cxnLst/>
            <a:rect r="r" b="b" t="t" l="l"/>
            <a:pathLst>
              <a:path h="6176670" w="3140118">
                <a:moveTo>
                  <a:pt x="0" y="0"/>
                </a:moveTo>
                <a:lnTo>
                  <a:pt x="3140118" y="0"/>
                </a:lnTo>
                <a:lnTo>
                  <a:pt x="3140118" y="6176670"/>
                </a:lnTo>
                <a:lnTo>
                  <a:pt x="0" y="6176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773" t="-4058" r="-30464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22611">
            <a:off x="2821797" y="6973873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3"/>
                </a:lnTo>
                <a:lnTo>
                  <a:pt x="0" y="4095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471101"/>
            <a:ext cx="1016908" cy="919031"/>
          </a:xfrm>
          <a:custGeom>
            <a:avLst/>
            <a:gdLst/>
            <a:ahLst/>
            <a:cxnLst/>
            <a:rect r="r" b="b" t="t" l="l"/>
            <a:pathLst>
              <a:path h="919031" w="1016908">
                <a:moveTo>
                  <a:pt x="0" y="0"/>
                </a:moveTo>
                <a:lnTo>
                  <a:pt x="1016908" y="0"/>
                </a:lnTo>
                <a:lnTo>
                  <a:pt x="1016908" y="919031"/>
                </a:lnTo>
                <a:lnTo>
                  <a:pt x="0" y="9190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32834">
            <a:off x="6633706" y="1490738"/>
            <a:ext cx="2916142" cy="1312264"/>
          </a:xfrm>
          <a:custGeom>
            <a:avLst/>
            <a:gdLst/>
            <a:ahLst/>
            <a:cxnLst/>
            <a:rect r="r" b="b" t="t" l="l"/>
            <a:pathLst>
              <a:path h="1312264" w="2916142">
                <a:moveTo>
                  <a:pt x="0" y="0"/>
                </a:moveTo>
                <a:lnTo>
                  <a:pt x="2916142" y="0"/>
                </a:lnTo>
                <a:lnTo>
                  <a:pt x="2916142" y="1312264"/>
                </a:lnTo>
                <a:lnTo>
                  <a:pt x="0" y="13122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44015" y="8679163"/>
            <a:ext cx="2916142" cy="791003"/>
          </a:xfrm>
          <a:custGeom>
            <a:avLst/>
            <a:gdLst/>
            <a:ahLst/>
            <a:cxnLst/>
            <a:rect r="r" b="b" t="t" l="l"/>
            <a:pathLst>
              <a:path h="791003" w="2916142">
                <a:moveTo>
                  <a:pt x="0" y="0"/>
                </a:moveTo>
                <a:lnTo>
                  <a:pt x="2916142" y="0"/>
                </a:lnTo>
                <a:lnTo>
                  <a:pt x="2916142" y="791003"/>
                </a:lnTo>
                <a:lnTo>
                  <a:pt x="0" y="7910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28">
            <a:off x="1266488" y="2813643"/>
            <a:ext cx="16216579" cy="7191991"/>
          </a:xfrm>
          <a:custGeom>
            <a:avLst/>
            <a:gdLst/>
            <a:ahLst/>
            <a:cxnLst/>
            <a:rect r="r" b="b" t="t" l="l"/>
            <a:pathLst>
              <a:path h="7191991" w="16216579">
                <a:moveTo>
                  <a:pt x="0" y="0"/>
                </a:moveTo>
                <a:lnTo>
                  <a:pt x="16216579" y="0"/>
                </a:lnTo>
                <a:lnTo>
                  <a:pt x="16216579" y="7191990"/>
                </a:lnTo>
                <a:lnTo>
                  <a:pt x="0" y="719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1635" r="0" b="-466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46153" y="3558589"/>
            <a:ext cx="872562" cy="807120"/>
          </a:xfrm>
          <a:custGeom>
            <a:avLst/>
            <a:gdLst/>
            <a:ahLst/>
            <a:cxnLst/>
            <a:rect r="r" b="b" t="t" l="l"/>
            <a:pathLst>
              <a:path h="807120" w="872562">
                <a:moveTo>
                  <a:pt x="0" y="0"/>
                </a:moveTo>
                <a:lnTo>
                  <a:pt x="872562" y="0"/>
                </a:lnTo>
                <a:lnTo>
                  <a:pt x="872562" y="807120"/>
                </a:lnTo>
                <a:lnTo>
                  <a:pt x="0" y="80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46153" y="5779578"/>
            <a:ext cx="872562" cy="807120"/>
          </a:xfrm>
          <a:custGeom>
            <a:avLst/>
            <a:gdLst/>
            <a:ahLst/>
            <a:cxnLst/>
            <a:rect r="r" b="b" t="t" l="l"/>
            <a:pathLst>
              <a:path h="807120" w="872562">
                <a:moveTo>
                  <a:pt x="0" y="0"/>
                </a:moveTo>
                <a:lnTo>
                  <a:pt x="872562" y="0"/>
                </a:lnTo>
                <a:lnTo>
                  <a:pt x="872562" y="807120"/>
                </a:lnTo>
                <a:lnTo>
                  <a:pt x="0" y="80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46153" y="7820059"/>
            <a:ext cx="872562" cy="807120"/>
          </a:xfrm>
          <a:custGeom>
            <a:avLst/>
            <a:gdLst/>
            <a:ahLst/>
            <a:cxnLst/>
            <a:rect r="r" b="b" t="t" l="l"/>
            <a:pathLst>
              <a:path h="807120" w="872562">
                <a:moveTo>
                  <a:pt x="0" y="0"/>
                </a:moveTo>
                <a:lnTo>
                  <a:pt x="872562" y="0"/>
                </a:lnTo>
                <a:lnTo>
                  <a:pt x="872562" y="807120"/>
                </a:lnTo>
                <a:lnTo>
                  <a:pt x="0" y="80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2767" y="2826924"/>
            <a:ext cx="2589965" cy="731665"/>
          </a:xfrm>
          <a:custGeom>
            <a:avLst/>
            <a:gdLst/>
            <a:ahLst/>
            <a:cxnLst/>
            <a:rect r="r" b="b" t="t" l="l"/>
            <a:pathLst>
              <a:path h="731665" w="2589965">
                <a:moveTo>
                  <a:pt x="0" y="0"/>
                </a:moveTo>
                <a:lnTo>
                  <a:pt x="2589965" y="0"/>
                </a:lnTo>
                <a:lnTo>
                  <a:pt x="2589965" y="731665"/>
                </a:lnTo>
                <a:lnTo>
                  <a:pt x="0" y="731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01009" y="1418578"/>
            <a:ext cx="9591573" cy="97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760C7"/>
                </a:solidFill>
                <a:latin typeface="Pluma Bold"/>
              </a:rPr>
              <a:t>      vantagens: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71091" y="2342549"/>
            <a:ext cx="10021492" cy="218651"/>
          </a:xfrm>
          <a:custGeom>
            <a:avLst/>
            <a:gdLst/>
            <a:ahLst/>
            <a:cxnLst/>
            <a:rect r="r" b="b" t="t" l="l"/>
            <a:pathLst>
              <a:path h="218651" w="10021492">
                <a:moveTo>
                  <a:pt x="0" y="0"/>
                </a:moveTo>
                <a:lnTo>
                  <a:pt x="10021491" y="0"/>
                </a:lnTo>
                <a:lnTo>
                  <a:pt x="10021491" y="218651"/>
                </a:lnTo>
                <a:lnTo>
                  <a:pt x="0" y="218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73952" y="4111039"/>
            <a:ext cx="4895951" cy="4895951"/>
          </a:xfrm>
          <a:custGeom>
            <a:avLst/>
            <a:gdLst/>
            <a:ahLst/>
            <a:cxnLst/>
            <a:rect r="r" b="b" t="t" l="l"/>
            <a:pathLst>
              <a:path h="4895951" w="4895951">
                <a:moveTo>
                  <a:pt x="0" y="0"/>
                </a:moveTo>
                <a:lnTo>
                  <a:pt x="4895951" y="0"/>
                </a:lnTo>
                <a:lnTo>
                  <a:pt x="4895951" y="4895951"/>
                </a:lnTo>
                <a:lnTo>
                  <a:pt x="0" y="48959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39012" y="7544759"/>
            <a:ext cx="8363849" cy="247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4"/>
              </a:lnSpc>
            </a:pPr>
            <a:r>
              <a:rPr lang="en-US" sz="2717">
                <a:solidFill>
                  <a:srgbClr val="FFFFFF"/>
                </a:solidFill>
                <a:latin typeface="Lazord Sans Serif Semi-Bold"/>
              </a:rPr>
              <a:t>Compartilhamento Peer-to-Peer Eficiente</a:t>
            </a:r>
            <a:r>
              <a:rPr lang="en-US" sz="2717">
                <a:solidFill>
                  <a:srgbClr val="FFFFFF"/>
                </a:solidFill>
                <a:latin typeface="Lazord Sans Serif"/>
              </a:rPr>
              <a:t>: Utilizando uma abordagem peer-to-peer, a transferência de arquivos entre os computadores dos usuários era mais rápida e eficiente do que métodos tradicionais.</a:t>
            </a:r>
          </a:p>
          <a:p>
            <a:pPr algn="l" marL="0" indent="0" lvl="1">
              <a:lnSpc>
                <a:spcPts val="380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82109" y="5367809"/>
            <a:ext cx="8220752" cy="24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  <a:spcBef>
                <a:spcPct val="0"/>
              </a:spcBef>
            </a:pPr>
            <a:r>
              <a:rPr lang="en-US" sz="2718">
                <a:solidFill>
                  <a:srgbClr val="FFFFFF"/>
                </a:solidFill>
                <a:latin typeface="Lazord Sans Serif"/>
              </a:rPr>
              <a:t>Ausência de Dependência d</a:t>
            </a:r>
            <a:r>
              <a:rPr lang="en-US" sz="2718" strike="noStrike" u="none">
                <a:solidFill>
                  <a:srgbClr val="FFFFFF"/>
                </a:solidFill>
                <a:latin typeface="Lazord Sans Serif"/>
              </a:rPr>
              <a:t>e Servidores Externos: Com um servidor web embutido, os usuários podiam compartilhar arquivos diretamente de seus computadores, sem depender de servidores externos.</a:t>
            </a:r>
          </a:p>
          <a:p>
            <a:pPr algn="l">
              <a:lnSpc>
                <a:spcPts val="3805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782109" y="3305388"/>
            <a:ext cx="7185600" cy="240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Lazord Sans Serif Semi-Bold"/>
              </a:rPr>
              <a:t>Facilidade de Configuração e Uso</a:t>
            </a:r>
            <a:r>
              <a:rPr lang="en-US" sz="2608">
                <a:solidFill>
                  <a:srgbClr val="FFFFFF"/>
                </a:solidFill>
                <a:latin typeface="Lazord Sans Serif"/>
              </a:rPr>
              <a:t>: Sua instalação simples e interface intuitiva facilitavam o compartilhamento de arquivos para usuários de todos os níveis técnicos.</a:t>
            </a:r>
          </a:p>
          <a:p>
            <a:pPr>
              <a:lnSpc>
                <a:spcPts val="365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857054" y="3398166"/>
            <a:ext cx="450759" cy="112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</a:pPr>
            <a:r>
              <a:rPr lang="en-US" sz="5434">
                <a:solidFill>
                  <a:srgbClr val="0760C7"/>
                </a:solidFill>
                <a:latin typeface="Lazord Sans Serif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57054" y="5567420"/>
            <a:ext cx="450759" cy="112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</a:pPr>
            <a:r>
              <a:rPr lang="en-US" sz="5434">
                <a:solidFill>
                  <a:srgbClr val="0760C7"/>
                </a:solidFill>
                <a:latin typeface="Lazord Sans Serif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57054" y="7640866"/>
            <a:ext cx="450759" cy="112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</a:pPr>
            <a:r>
              <a:rPr lang="en-US" sz="5434">
                <a:solidFill>
                  <a:srgbClr val="0760C7"/>
                </a:solidFill>
                <a:latin typeface="Lazord Sans Serif Bold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28">
            <a:off x="1266488" y="2813643"/>
            <a:ext cx="16216579" cy="7191991"/>
          </a:xfrm>
          <a:custGeom>
            <a:avLst/>
            <a:gdLst/>
            <a:ahLst/>
            <a:cxnLst/>
            <a:rect r="r" b="b" t="t" l="l"/>
            <a:pathLst>
              <a:path h="7191991" w="16216579">
                <a:moveTo>
                  <a:pt x="0" y="0"/>
                </a:moveTo>
                <a:lnTo>
                  <a:pt x="16216579" y="0"/>
                </a:lnTo>
                <a:lnTo>
                  <a:pt x="16216579" y="7191990"/>
                </a:lnTo>
                <a:lnTo>
                  <a:pt x="0" y="719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1635" r="0" b="-466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46153" y="3558589"/>
            <a:ext cx="872562" cy="807120"/>
          </a:xfrm>
          <a:custGeom>
            <a:avLst/>
            <a:gdLst/>
            <a:ahLst/>
            <a:cxnLst/>
            <a:rect r="r" b="b" t="t" l="l"/>
            <a:pathLst>
              <a:path h="807120" w="872562">
                <a:moveTo>
                  <a:pt x="0" y="0"/>
                </a:moveTo>
                <a:lnTo>
                  <a:pt x="872562" y="0"/>
                </a:lnTo>
                <a:lnTo>
                  <a:pt x="872562" y="807120"/>
                </a:lnTo>
                <a:lnTo>
                  <a:pt x="0" y="80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46153" y="5438569"/>
            <a:ext cx="872562" cy="807120"/>
          </a:xfrm>
          <a:custGeom>
            <a:avLst/>
            <a:gdLst/>
            <a:ahLst/>
            <a:cxnLst/>
            <a:rect r="r" b="b" t="t" l="l"/>
            <a:pathLst>
              <a:path h="807120" w="872562">
                <a:moveTo>
                  <a:pt x="0" y="0"/>
                </a:moveTo>
                <a:lnTo>
                  <a:pt x="872562" y="0"/>
                </a:lnTo>
                <a:lnTo>
                  <a:pt x="872562" y="807120"/>
                </a:lnTo>
                <a:lnTo>
                  <a:pt x="0" y="80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46153" y="7638363"/>
            <a:ext cx="872562" cy="807120"/>
          </a:xfrm>
          <a:custGeom>
            <a:avLst/>
            <a:gdLst/>
            <a:ahLst/>
            <a:cxnLst/>
            <a:rect r="r" b="b" t="t" l="l"/>
            <a:pathLst>
              <a:path h="807120" w="872562">
                <a:moveTo>
                  <a:pt x="0" y="0"/>
                </a:moveTo>
                <a:lnTo>
                  <a:pt x="872562" y="0"/>
                </a:lnTo>
                <a:lnTo>
                  <a:pt x="872562" y="807120"/>
                </a:lnTo>
                <a:lnTo>
                  <a:pt x="0" y="807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01009" y="1418578"/>
            <a:ext cx="9591573" cy="97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760C7"/>
                </a:solidFill>
                <a:latin typeface="Pluma Bold"/>
              </a:rPr>
              <a:t>         desvantagens: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71091" y="2342549"/>
            <a:ext cx="10021492" cy="218651"/>
          </a:xfrm>
          <a:custGeom>
            <a:avLst/>
            <a:gdLst/>
            <a:ahLst/>
            <a:cxnLst/>
            <a:rect r="r" b="b" t="t" l="l"/>
            <a:pathLst>
              <a:path h="218651" w="10021492">
                <a:moveTo>
                  <a:pt x="0" y="0"/>
                </a:moveTo>
                <a:lnTo>
                  <a:pt x="10021491" y="0"/>
                </a:lnTo>
                <a:lnTo>
                  <a:pt x="10021491" y="218651"/>
                </a:lnTo>
                <a:lnTo>
                  <a:pt x="0" y="218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76294" y="3996739"/>
            <a:ext cx="5103158" cy="5103158"/>
          </a:xfrm>
          <a:custGeom>
            <a:avLst/>
            <a:gdLst/>
            <a:ahLst/>
            <a:cxnLst/>
            <a:rect r="r" b="b" t="t" l="l"/>
            <a:pathLst>
              <a:path h="5103158" w="5103158">
                <a:moveTo>
                  <a:pt x="0" y="0"/>
                </a:moveTo>
                <a:lnTo>
                  <a:pt x="5103159" y="0"/>
                </a:lnTo>
                <a:lnTo>
                  <a:pt x="5103159" y="5103158"/>
                </a:lnTo>
                <a:lnTo>
                  <a:pt x="0" y="51031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39012" y="7554284"/>
            <a:ext cx="8363849" cy="2829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4"/>
              </a:lnSpc>
            </a:pPr>
            <a:r>
              <a:rPr lang="en-US" sz="2617">
                <a:solidFill>
                  <a:srgbClr val="FFFFFF"/>
                </a:solidFill>
                <a:latin typeface="Lazord Sans Serif Semi-Bold"/>
              </a:rPr>
              <a:t>Limitações de Escalabilidade: Dependendo</a:t>
            </a:r>
            <a:r>
              <a:rPr lang="en-US" sz="2617">
                <a:solidFill>
                  <a:srgbClr val="FFFFFF"/>
                </a:solidFill>
                <a:latin typeface="Lazord Sans Serif Semi-Bold"/>
              </a:rPr>
              <a:t> do compartilhamento peer-to-peer, enfrentava dificuldades em lidar com grandes volumes de usuários, resultando em degradação de desempenho em momentos de alta demanda.</a:t>
            </a:r>
          </a:p>
          <a:p>
            <a:pPr algn="l" marL="0" indent="0" lvl="1">
              <a:lnSpc>
                <a:spcPts val="3664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39012" y="5286169"/>
            <a:ext cx="8220752" cy="237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5"/>
              </a:lnSpc>
              <a:spcBef>
                <a:spcPct val="0"/>
              </a:spcBef>
            </a:pPr>
            <a:r>
              <a:rPr lang="en-US" sz="2618">
                <a:solidFill>
                  <a:srgbClr val="FFFFFF"/>
                </a:solidFill>
                <a:latin typeface="Lazord Sans Serif"/>
              </a:rPr>
              <a:t>Descontinuação e Falta d</a:t>
            </a:r>
            <a:r>
              <a:rPr lang="en-US" sz="2618" strike="noStrike" u="none">
                <a:solidFill>
                  <a:srgbClr val="FFFFFF"/>
                </a:solidFill>
                <a:latin typeface="Lazord Sans Serif"/>
              </a:rPr>
              <a:t>e Suporte: Sendo descontinuado, não recebia mais atualizações ou suporte, levando a possíveis problemas de compatibilidade e vulnerabilidades não corrigidas.</a:t>
            </a:r>
          </a:p>
          <a:p>
            <a:pPr algn="l">
              <a:lnSpc>
                <a:spcPts val="366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639012" y="3240513"/>
            <a:ext cx="7185600" cy="240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1"/>
              </a:lnSpc>
            </a:pPr>
            <a:r>
              <a:rPr lang="en-US" sz="2608">
                <a:solidFill>
                  <a:srgbClr val="FFFFFF"/>
                </a:solidFill>
                <a:latin typeface="Lazord Sans Serif Semi-Bold"/>
              </a:rPr>
              <a:t>Segurança Limitada: Faltava recursos avançados de seg</a:t>
            </a:r>
            <a:r>
              <a:rPr lang="en-US" sz="2608">
                <a:solidFill>
                  <a:srgbClr val="FFFFFF"/>
                </a:solidFill>
                <a:latin typeface="Lazord Sans Serif Semi-Bold"/>
              </a:rPr>
              <a:t>urança, o que poderia representar riscos ao compartilhar arquivos sensíveis.</a:t>
            </a:r>
          </a:p>
          <a:p>
            <a:pPr>
              <a:lnSpc>
                <a:spcPts val="365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857054" y="3398166"/>
            <a:ext cx="450759" cy="112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</a:pPr>
            <a:r>
              <a:rPr lang="en-US" sz="5434">
                <a:solidFill>
                  <a:srgbClr val="0760C7"/>
                </a:solidFill>
                <a:latin typeface="Lazord Sans Serif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57054" y="5288692"/>
            <a:ext cx="450759" cy="112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</a:pPr>
            <a:r>
              <a:rPr lang="en-US" sz="5434">
                <a:solidFill>
                  <a:srgbClr val="0760C7"/>
                </a:solidFill>
                <a:latin typeface="Lazord Sans Serif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57054" y="7419288"/>
            <a:ext cx="450759" cy="112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8"/>
              </a:lnSpc>
            </a:pPr>
            <a:r>
              <a:rPr lang="en-US" sz="5434">
                <a:solidFill>
                  <a:srgbClr val="0760C7"/>
                </a:solidFill>
                <a:latin typeface="Lazord Sans Serif Bold"/>
              </a:rPr>
              <a:t>3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50370" y="1028700"/>
            <a:ext cx="7787259" cy="8229600"/>
          </a:xfrm>
          <a:custGeom>
            <a:avLst/>
            <a:gdLst/>
            <a:ahLst/>
            <a:cxnLst/>
            <a:rect r="r" b="b" t="t" l="l"/>
            <a:pathLst>
              <a:path h="8229600" w="7787259">
                <a:moveTo>
                  <a:pt x="0" y="0"/>
                </a:moveTo>
                <a:lnTo>
                  <a:pt x="7787260" y="0"/>
                </a:lnTo>
                <a:lnTo>
                  <a:pt x="77872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8278933" y="1459382"/>
            <a:ext cx="1730134" cy="7061771"/>
          </a:xfrm>
          <a:custGeom>
            <a:avLst/>
            <a:gdLst/>
            <a:ahLst/>
            <a:cxnLst/>
            <a:rect r="r" b="b" t="t" l="l"/>
            <a:pathLst>
              <a:path h="7061771" w="1730134">
                <a:moveTo>
                  <a:pt x="1730134" y="0"/>
                </a:moveTo>
                <a:lnTo>
                  <a:pt x="0" y="0"/>
                </a:lnTo>
                <a:lnTo>
                  <a:pt x="0" y="7061771"/>
                </a:lnTo>
                <a:lnTo>
                  <a:pt x="1730134" y="7061771"/>
                </a:lnTo>
                <a:lnTo>
                  <a:pt x="173013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31946">
            <a:off x="15909765" y="-1992103"/>
            <a:ext cx="3212528" cy="4724306"/>
          </a:xfrm>
          <a:custGeom>
            <a:avLst/>
            <a:gdLst/>
            <a:ahLst/>
            <a:cxnLst/>
            <a:rect r="r" b="b" t="t" l="l"/>
            <a:pathLst>
              <a:path h="4724306" w="3212528">
                <a:moveTo>
                  <a:pt x="0" y="0"/>
                </a:moveTo>
                <a:lnTo>
                  <a:pt x="3212528" y="0"/>
                </a:lnTo>
                <a:lnTo>
                  <a:pt x="3212528" y="4724306"/>
                </a:lnTo>
                <a:lnTo>
                  <a:pt x="0" y="4724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7112" y="5947534"/>
            <a:ext cx="6228610" cy="5473391"/>
          </a:xfrm>
          <a:custGeom>
            <a:avLst/>
            <a:gdLst/>
            <a:ahLst/>
            <a:cxnLst/>
            <a:rect r="r" b="b" t="t" l="l"/>
            <a:pathLst>
              <a:path h="5473391" w="6228610">
                <a:moveTo>
                  <a:pt x="0" y="0"/>
                </a:moveTo>
                <a:lnTo>
                  <a:pt x="6228610" y="0"/>
                </a:lnTo>
                <a:lnTo>
                  <a:pt x="6228610" y="5473391"/>
                </a:lnTo>
                <a:lnTo>
                  <a:pt x="0" y="5473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527040">
            <a:off x="-3280531" y="-1785018"/>
            <a:ext cx="6403910" cy="5627436"/>
          </a:xfrm>
          <a:custGeom>
            <a:avLst/>
            <a:gdLst/>
            <a:ahLst/>
            <a:cxnLst/>
            <a:rect r="r" b="b" t="t" l="l"/>
            <a:pathLst>
              <a:path h="5627436" w="6403910">
                <a:moveTo>
                  <a:pt x="6403910" y="0"/>
                </a:moveTo>
                <a:lnTo>
                  <a:pt x="0" y="0"/>
                </a:lnTo>
                <a:lnTo>
                  <a:pt x="0" y="5627436"/>
                </a:lnTo>
                <a:lnTo>
                  <a:pt x="6403910" y="5627436"/>
                </a:lnTo>
                <a:lnTo>
                  <a:pt x="640391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58730">
            <a:off x="5276927" y="8849112"/>
            <a:ext cx="2516540" cy="567365"/>
          </a:xfrm>
          <a:custGeom>
            <a:avLst/>
            <a:gdLst/>
            <a:ahLst/>
            <a:cxnLst/>
            <a:rect r="r" b="b" t="t" l="l"/>
            <a:pathLst>
              <a:path h="567365" w="2516540">
                <a:moveTo>
                  <a:pt x="0" y="0"/>
                </a:moveTo>
                <a:lnTo>
                  <a:pt x="2516540" y="0"/>
                </a:lnTo>
                <a:lnTo>
                  <a:pt x="2516540" y="567366"/>
                </a:lnTo>
                <a:lnTo>
                  <a:pt x="0" y="567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18206" y="6380729"/>
            <a:ext cx="2230351" cy="409574"/>
          </a:xfrm>
          <a:custGeom>
            <a:avLst/>
            <a:gdLst/>
            <a:ahLst/>
            <a:cxnLst/>
            <a:rect r="r" b="b" t="t" l="l"/>
            <a:pathLst>
              <a:path h="409574" w="2230351">
                <a:moveTo>
                  <a:pt x="0" y="0"/>
                </a:moveTo>
                <a:lnTo>
                  <a:pt x="2230351" y="0"/>
                </a:lnTo>
                <a:lnTo>
                  <a:pt x="2230351" y="409574"/>
                </a:lnTo>
                <a:lnTo>
                  <a:pt x="0" y="409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121417">
            <a:off x="6140553" y="4257886"/>
            <a:ext cx="5651525" cy="15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760C7"/>
                </a:solidFill>
                <a:latin typeface="Pluma Bold"/>
              </a:rPr>
              <a:t>FIM :)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831946">
            <a:off x="16062165" y="-1839703"/>
            <a:ext cx="3212528" cy="4724306"/>
          </a:xfrm>
          <a:custGeom>
            <a:avLst/>
            <a:gdLst/>
            <a:ahLst/>
            <a:cxnLst/>
            <a:rect r="r" b="b" t="t" l="l"/>
            <a:pathLst>
              <a:path h="4724306" w="3212528">
                <a:moveTo>
                  <a:pt x="0" y="0"/>
                </a:moveTo>
                <a:lnTo>
                  <a:pt x="3212528" y="0"/>
                </a:lnTo>
                <a:lnTo>
                  <a:pt x="3212528" y="4724306"/>
                </a:lnTo>
                <a:lnTo>
                  <a:pt x="0" y="4724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31946">
            <a:off x="-807748" y="7637964"/>
            <a:ext cx="3212528" cy="4724306"/>
          </a:xfrm>
          <a:custGeom>
            <a:avLst/>
            <a:gdLst/>
            <a:ahLst/>
            <a:cxnLst/>
            <a:rect r="r" b="b" t="t" l="l"/>
            <a:pathLst>
              <a:path h="4724306" w="3212528">
                <a:moveTo>
                  <a:pt x="0" y="0"/>
                </a:moveTo>
                <a:lnTo>
                  <a:pt x="3212528" y="0"/>
                </a:lnTo>
                <a:lnTo>
                  <a:pt x="3212528" y="4724306"/>
                </a:lnTo>
                <a:lnTo>
                  <a:pt x="0" y="4724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DAGDP-pnZUo</dc:identifier>
  <dcterms:modified xsi:type="dcterms:W3CDTF">2011-08-01T06:04:30Z</dcterms:modified>
  <cp:revision>1</cp:revision>
</cp:coreProperties>
</file>